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72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8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FA32-8594-439F-B120-9C5A988FB96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570-4065-4571-8E3F-7617EEA33F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FA32-8594-439F-B120-9C5A988FB96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570-4065-4571-8E3F-7617EEA33F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FA32-8594-439F-B120-9C5A988FB96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570-4065-4571-8E3F-7617EEA33F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FA32-8594-439F-B120-9C5A988FB96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570-4065-4571-8E3F-7617EEA33F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FA32-8594-439F-B120-9C5A988FB96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570-4065-4571-8E3F-7617EEA33F9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FA32-8594-439F-B120-9C5A988FB96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570-4065-4571-8E3F-7617EEA33F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FA32-8594-439F-B120-9C5A988FB96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570-4065-4571-8E3F-7617EEA33F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FA32-8594-439F-B120-9C5A988FB96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570-4065-4571-8E3F-7617EEA33F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FA32-8594-439F-B120-9C5A988FB96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570-4065-4571-8E3F-7617EEA33F9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FA32-8594-439F-B120-9C5A988FB96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570-4065-4571-8E3F-7617EEA33F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FA32-8594-439F-B120-9C5A988FB96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570-4065-4571-8E3F-7617EEA33F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761FA32-8594-439F-B120-9C5A988FB96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5D3E570-4065-4571-8E3F-7617EEA33F9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76200"/>
            <a:ext cx="7848600" cy="14721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182880" indent="0">
              <a:buNone/>
            </a:pPr>
            <a:r>
              <a:rPr lang="en-US" dirty="0" err="1" smtClean="0"/>
              <a:t>আসসালামু</a:t>
            </a:r>
            <a:r>
              <a:rPr lang="en-US" dirty="0" smtClean="0"/>
              <a:t> </a:t>
            </a:r>
            <a:r>
              <a:rPr lang="en-US" dirty="0" err="1" smtClean="0"/>
              <a:t>আলাইকুম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676400"/>
            <a:ext cx="7848600" cy="5883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সবাই</a:t>
            </a:r>
            <a:r>
              <a:rPr lang="en-US" dirty="0" smtClean="0"/>
              <a:t> </a:t>
            </a:r>
            <a:r>
              <a:rPr lang="en-US" dirty="0" err="1" smtClean="0"/>
              <a:t>ভাল</a:t>
            </a:r>
            <a:r>
              <a:rPr lang="en-US" dirty="0" smtClean="0"/>
              <a:t> </a:t>
            </a:r>
            <a:r>
              <a:rPr lang="en-US" dirty="0" err="1" smtClean="0"/>
              <a:t>আছ</a:t>
            </a:r>
            <a:r>
              <a:rPr lang="en-US" dirty="0" smtClean="0"/>
              <a:t> 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62200"/>
            <a:ext cx="7848600" cy="449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3859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066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রাজ্য</a:t>
            </a:r>
            <a:r>
              <a:rPr lang="en-US" dirty="0" smtClean="0"/>
              <a:t> -২ </a:t>
            </a:r>
            <a:r>
              <a:rPr lang="en-US" dirty="0" err="1" smtClean="0"/>
              <a:t>প্রোটিস্টা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371849"/>
            <a:ext cx="3581400" cy="2203133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19200"/>
            <a:ext cx="3657600" cy="2057400"/>
          </a:xfr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7" name="TextBox 6"/>
          <p:cNvSpPr txBox="1"/>
          <p:nvPr/>
        </p:nvSpPr>
        <p:spPr>
          <a:xfrm>
            <a:off x="990600" y="1066800"/>
            <a:ext cx="4495800" cy="57246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সনাক্তকারী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বৈশিষ্ট</a:t>
            </a:r>
            <a:r>
              <a:rPr lang="en-US" sz="3200" dirty="0" smtClean="0">
                <a:solidFill>
                  <a:srgbClr val="FF0000"/>
                </a:solidFill>
              </a:rPr>
              <a:t> : </a:t>
            </a:r>
          </a:p>
          <a:p>
            <a:endParaRPr lang="en-US" sz="2800" dirty="0" smtClean="0"/>
          </a:p>
          <a:p>
            <a:r>
              <a:rPr lang="en-US" sz="2800" dirty="0" smtClean="0"/>
              <a:t>১.এরা </a:t>
            </a:r>
            <a:r>
              <a:rPr lang="en-US" sz="2800" dirty="0" err="1" smtClean="0"/>
              <a:t>এককোষী</a:t>
            </a:r>
            <a:r>
              <a:rPr lang="en-US" sz="2800" dirty="0" smtClean="0"/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বহুকোষী</a:t>
            </a:r>
            <a:r>
              <a:rPr lang="en-US" sz="2800" dirty="0" smtClean="0"/>
              <a:t>।</a:t>
            </a:r>
          </a:p>
          <a:p>
            <a:endParaRPr lang="en-US" sz="2800" dirty="0" smtClean="0"/>
          </a:p>
          <a:p>
            <a:r>
              <a:rPr lang="en-US" sz="2800" dirty="0" smtClean="0"/>
              <a:t>২. </a:t>
            </a:r>
            <a:r>
              <a:rPr lang="en-US" sz="2800" dirty="0" err="1" smtClean="0"/>
              <a:t>সুগঠিত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নিউক্লিয়াস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আছে</a:t>
            </a:r>
            <a:r>
              <a:rPr lang="en-US" sz="2800" dirty="0" smtClean="0"/>
              <a:t> ।</a:t>
            </a:r>
          </a:p>
          <a:p>
            <a:pPr marL="342900" indent="-342900">
              <a:buAutoNum type="arabicPeriod" startAt="3"/>
            </a:pPr>
            <a:endParaRPr lang="en-US" sz="2800" dirty="0" smtClean="0"/>
          </a:p>
          <a:p>
            <a:pPr marL="342900" indent="-342900">
              <a:buAutoNum type="arabicPeriod" startAt="3"/>
            </a:pPr>
            <a:r>
              <a:rPr lang="en-US" sz="2800" dirty="0" err="1" smtClean="0"/>
              <a:t>কোষে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ক্রোমাটিন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বস্ত</a:t>
            </a:r>
            <a:r>
              <a:rPr lang="en-US" sz="2800" dirty="0" smtClean="0"/>
              <a:t> </a:t>
            </a:r>
            <a:r>
              <a:rPr lang="en-US" sz="2400" dirty="0" err="1" smtClean="0"/>
              <a:t>নিউক্লিয়ার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পদা</a:t>
            </a:r>
            <a:r>
              <a:rPr lang="en-US" sz="2800" dirty="0" smtClean="0"/>
              <a:t> </a:t>
            </a:r>
            <a:r>
              <a:rPr lang="en-US" sz="2800" dirty="0" err="1" smtClean="0"/>
              <a:t>দ্বারা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পরিবৃত্ত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থাকে</a:t>
            </a:r>
            <a:r>
              <a:rPr lang="en-US" sz="2800" dirty="0" smtClean="0"/>
              <a:t>।</a:t>
            </a:r>
          </a:p>
          <a:p>
            <a:endParaRPr lang="en-US" sz="2800" dirty="0" smtClean="0"/>
          </a:p>
          <a:p>
            <a:r>
              <a:rPr lang="en-US" sz="2800" dirty="0" smtClean="0"/>
              <a:t>৪.  </a:t>
            </a:r>
            <a:r>
              <a:rPr lang="as-IN" sz="2800" dirty="0" smtClean="0"/>
              <a:t>ক্রোমাটিন বস্ত</a:t>
            </a:r>
            <a:r>
              <a:rPr lang="en-US" sz="2800" dirty="0" err="1" smtClean="0"/>
              <a:t>তে</a:t>
            </a:r>
            <a:r>
              <a:rPr lang="en-US" sz="2800" dirty="0" smtClean="0"/>
              <a:t> D N A ,RNA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প্রোটিন</a:t>
            </a:r>
            <a:r>
              <a:rPr lang="en-US" sz="2800" dirty="0" smtClean="0"/>
              <a:t> </a:t>
            </a:r>
            <a:r>
              <a:rPr lang="en-US" sz="2800" dirty="0" err="1" smtClean="0"/>
              <a:t>থাকে</a:t>
            </a:r>
            <a:r>
              <a:rPr lang="en-US" sz="2800" dirty="0" smtClean="0"/>
              <a:t>।</a:t>
            </a:r>
            <a:r>
              <a:rPr lang="as-IN" sz="2800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8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"/>
            <a:ext cx="7866888" cy="10363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রাজ্য</a:t>
            </a:r>
            <a:r>
              <a:rPr lang="en-US" dirty="0" smtClean="0"/>
              <a:t> -৩ ( </a:t>
            </a:r>
            <a:r>
              <a:rPr lang="en-US" dirty="0" err="1" smtClean="0"/>
              <a:t>ফানজাই</a:t>
            </a:r>
            <a:r>
              <a:rPr lang="en-US" dirty="0" smtClean="0"/>
              <a:t> 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05200"/>
            <a:ext cx="1905000" cy="314700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429000"/>
            <a:ext cx="2057400" cy="3276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066800"/>
            <a:ext cx="2133600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66800"/>
            <a:ext cx="1905000" cy="236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1143000"/>
            <a:ext cx="3810000" cy="550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3600" dirty="0" err="1" smtClean="0">
                <a:solidFill>
                  <a:srgbClr val="FF0000"/>
                </a:solidFill>
              </a:rPr>
              <a:t>সনাক্তকারী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বৈশিষ্ট</a:t>
            </a:r>
            <a:r>
              <a:rPr lang="en-US" sz="3600" dirty="0" smtClean="0">
                <a:solidFill>
                  <a:srgbClr val="FF0000"/>
                </a:solidFill>
              </a:rPr>
              <a:t> : </a:t>
            </a:r>
          </a:p>
          <a:p>
            <a:endParaRPr lang="en-US" dirty="0"/>
          </a:p>
          <a:p>
            <a:pPr algn="just"/>
            <a:r>
              <a:rPr lang="en-US" sz="2800" dirty="0" smtClean="0"/>
              <a:t>১. </a:t>
            </a:r>
            <a:r>
              <a:rPr lang="en-US" sz="2800" dirty="0" err="1" smtClean="0"/>
              <a:t>এরা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অধিকাংশই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স্হলজ,মৃতজীবী</a:t>
            </a:r>
            <a:r>
              <a:rPr lang="en-US" sz="2800" dirty="0" smtClean="0"/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পরজীবী</a:t>
            </a:r>
            <a:r>
              <a:rPr lang="en-US" sz="2800" dirty="0" smtClean="0"/>
              <a:t>।</a:t>
            </a:r>
          </a:p>
          <a:p>
            <a:pPr algn="just"/>
            <a:r>
              <a:rPr lang="en-US" sz="2800" dirty="0" smtClean="0"/>
              <a:t>২. </a:t>
            </a:r>
            <a:r>
              <a:rPr lang="en-US" sz="2800" dirty="0" err="1" smtClean="0"/>
              <a:t>দেহ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এককোষী</a:t>
            </a:r>
            <a:r>
              <a:rPr lang="en-US" sz="2800" dirty="0" smtClean="0"/>
              <a:t> </a:t>
            </a:r>
            <a:r>
              <a:rPr lang="en-US" sz="2800" dirty="0" err="1" smtClean="0"/>
              <a:t>অথবা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মাইসেলিয়াম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গঠিত</a:t>
            </a:r>
            <a:r>
              <a:rPr lang="en-US" sz="2800" dirty="0" smtClean="0"/>
              <a:t>। </a:t>
            </a:r>
          </a:p>
          <a:p>
            <a:pPr algn="just"/>
            <a:r>
              <a:rPr lang="en-US" sz="2800" dirty="0" smtClean="0"/>
              <a:t>৩. </a:t>
            </a:r>
            <a:r>
              <a:rPr lang="en-US" sz="2800" dirty="0" err="1" smtClean="0"/>
              <a:t>এদের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নিউক্লিয়াস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সুগঠিত</a:t>
            </a:r>
            <a:r>
              <a:rPr lang="en-US" sz="2800" dirty="0" smtClean="0"/>
              <a:t>।</a:t>
            </a:r>
          </a:p>
          <a:p>
            <a:pPr algn="just"/>
            <a:r>
              <a:rPr lang="en-US" sz="2800" dirty="0" smtClean="0"/>
              <a:t>৪. </a:t>
            </a:r>
            <a:r>
              <a:rPr lang="en-US" sz="2800" dirty="0" err="1" smtClean="0"/>
              <a:t>কোষ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প্রাচীর</a:t>
            </a:r>
            <a:r>
              <a:rPr lang="en-US" sz="2800" dirty="0" smtClean="0"/>
              <a:t>  </a:t>
            </a:r>
            <a:r>
              <a:rPr lang="en-US" sz="2800" dirty="0" err="1" smtClean="0"/>
              <a:t>কাইটিন</a:t>
            </a:r>
            <a:r>
              <a:rPr lang="en-US" sz="2800" dirty="0" smtClean="0"/>
              <a:t> </a:t>
            </a:r>
            <a:r>
              <a:rPr lang="en-US" sz="2800" dirty="0" err="1" smtClean="0"/>
              <a:t>দ্বারা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গঠিত</a:t>
            </a:r>
            <a:r>
              <a:rPr lang="en-US" sz="2800" dirty="0" smtClean="0"/>
              <a:t>।</a:t>
            </a:r>
          </a:p>
          <a:p>
            <a:pPr algn="just"/>
            <a:r>
              <a:rPr lang="en-US" sz="2800" dirty="0" smtClean="0"/>
              <a:t>৫. </a:t>
            </a:r>
            <a:r>
              <a:rPr lang="en-US" sz="2800" dirty="0" err="1" smtClean="0"/>
              <a:t>ক্লোরোপ্লাস্ট</a:t>
            </a:r>
            <a:r>
              <a:rPr lang="en-US" sz="2800" dirty="0" smtClean="0"/>
              <a:t> </a:t>
            </a:r>
            <a:r>
              <a:rPr lang="en-US" sz="2800" dirty="0" err="1" smtClean="0"/>
              <a:t>নেই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383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066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রাজ্য</a:t>
            </a:r>
            <a:r>
              <a:rPr lang="en-US" dirty="0" smtClean="0"/>
              <a:t> -৪ (</a:t>
            </a:r>
            <a:r>
              <a:rPr lang="en-US" dirty="0" err="1" smtClean="0"/>
              <a:t>প্লানটি</a:t>
            </a:r>
            <a:r>
              <a:rPr lang="en-US" dirty="0" smtClean="0"/>
              <a:t> )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048000"/>
            <a:ext cx="4572000" cy="2126873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143000"/>
            <a:ext cx="2143125" cy="1828800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143000"/>
            <a:ext cx="2362200" cy="182880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1066800" y="1143000"/>
            <a:ext cx="3342871" cy="40318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সনাক্তকারী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বৈশিস্ট</a:t>
            </a:r>
            <a:r>
              <a:rPr lang="en-US" sz="3200" dirty="0" smtClean="0">
                <a:solidFill>
                  <a:srgbClr val="FF0000"/>
                </a:solidFill>
              </a:rPr>
              <a:t> :</a:t>
            </a:r>
          </a:p>
          <a:p>
            <a:r>
              <a:rPr lang="en-US" sz="2400" dirty="0" smtClean="0"/>
              <a:t> </a:t>
            </a:r>
            <a:r>
              <a:rPr lang="en-US" sz="2800" dirty="0" smtClean="0"/>
              <a:t>১. </a:t>
            </a:r>
            <a:r>
              <a:rPr lang="en-US" sz="2800" dirty="0" err="1" smtClean="0"/>
              <a:t>এরা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প্রকৃত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নিক্লিয়াসযুক্ত</a:t>
            </a:r>
            <a:r>
              <a:rPr lang="en-US" sz="2800" dirty="0" smtClean="0"/>
              <a:t>।</a:t>
            </a:r>
          </a:p>
          <a:p>
            <a:r>
              <a:rPr lang="en-US" sz="2800" dirty="0" smtClean="0"/>
              <a:t> ২. </a:t>
            </a:r>
            <a:r>
              <a:rPr lang="en-US" sz="2800" dirty="0" err="1" smtClean="0"/>
              <a:t>এদের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সালোকসংশ্লেষণ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সম্পন্ন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।</a:t>
            </a:r>
          </a:p>
          <a:p>
            <a:r>
              <a:rPr lang="en-US" sz="2800" dirty="0" smtClean="0"/>
              <a:t>৩. </a:t>
            </a:r>
            <a:r>
              <a:rPr lang="en-US" sz="2800" dirty="0" err="1" smtClean="0"/>
              <a:t>এদের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যৌন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জনন</a:t>
            </a:r>
            <a:r>
              <a:rPr lang="en-US" sz="2800" dirty="0" smtClean="0"/>
              <a:t> </a:t>
            </a:r>
            <a:r>
              <a:rPr lang="en-US" sz="2800" dirty="0" err="1" smtClean="0"/>
              <a:t>অ্যানাইসোগ্যামাস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ধরনের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5334000"/>
            <a:ext cx="194251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Spirogyra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6383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077200" cy="1219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রাজ্য</a:t>
            </a:r>
            <a:r>
              <a:rPr lang="en-US" dirty="0" smtClean="0"/>
              <a:t> -৫ (</a:t>
            </a:r>
            <a:r>
              <a:rPr lang="en-US" dirty="0" err="1" smtClean="0"/>
              <a:t>অ্যানিমেলিয়া</a:t>
            </a:r>
            <a:r>
              <a:rPr lang="en-US" dirty="0" smtClean="0"/>
              <a:t> 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295400"/>
            <a:ext cx="1828800" cy="3970318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95400"/>
            <a:ext cx="2438400" cy="3970318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1066800" y="1295400"/>
            <a:ext cx="3581400" cy="39703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সনাক্তকারী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বৈশিস্ট</a:t>
            </a:r>
            <a:r>
              <a:rPr lang="en-US" sz="2800" dirty="0" smtClean="0">
                <a:solidFill>
                  <a:srgbClr val="FF0000"/>
                </a:solidFill>
              </a:rPr>
              <a:t> :</a:t>
            </a:r>
          </a:p>
          <a:p>
            <a:pPr marL="342900" indent="-342900">
              <a:buAutoNum type="arabicPeriod"/>
            </a:pPr>
            <a:r>
              <a:rPr lang="en-US" sz="2800" dirty="0" err="1" smtClean="0"/>
              <a:t>এরা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সুকেন্দ্রিক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বহুকোষী</a:t>
            </a:r>
            <a:r>
              <a:rPr lang="en-US" sz="2800" dirty="0" smtClean="0"/>
              <a:t>।</a:t>
            </a:r>
          </a:p>
          <a:p>
            <a:r>
              <a:rPr lang="en-US" sz="2800" dirty="0" smtClean="0"/>
              <a:t>২.এদের </a:t>
            </a:r>
            <a:r>
              <a:rPr lang="en-US" sz="2800" dirty="0" err="1" smtClean="0"/>
              <a:t>কোষে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জড়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কোষপ্রচীর</a:t>
            </a:r>
            <a:r>
              <a:rPr lang="en-US" sz="2800" dirty="0" smtClean="0"/>
              <a:t> ,</a:t>
            </a:r>
            <a:r>
              <a:rPr lang="en-US" sz="2800" dirty="0" err="1" smtClean="0"/>
              <a:t>প্লাস্টিড</a:t>
            </a:r>
            <a:r>
              <a:rPr lang="en-US" sz="2800" dirty="0" smtClean="0"/>
              <a:t>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গহবর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নেই</a:t>
            </a:r>
            <a:r>
              <a:rPr lang="en-US" sz="2800" dirty="0" smtClean="0"/>
              <a:t>।</a:t>
            </a:r>
          </a:p>
          <a:p>
            <a:r>
              <a:rPr lang="en-US" sz="2800" dirty="0" smtClean="0"/>
              <a:t>৩. </a:t>
            </a:r>
            <a:r>
              <a:rPr lang="en-US" sz="2800" dirty="0" err="1" smtClean="0"/>
              <a:t>এরা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প্রধানত</a:t>
            </a:r>
            <a:r>
              <a:rPr lang="en-US" sz="2800" dirty="0" smtClean="0"/>
              <a:t> </a:t>
            </a:r>
            <a:r>
              <a:rPr lang="en-US" sz="2800" dirty="0" err="1" smtClean="0"/>
              <a:t>যৌন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মাধ্যমে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বংশবৃদ্ধি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7790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81534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শ্রেণীবিন্যাসের</a:t>
            </a:r>
            <a:r>
              <a:rPr lang="en-US" dirty="0" smtClean="0"/>
              <a:t> </a:t>
            </a:r>
            <a:r>
              <a:rPr lang="en-US" dirty="0" err="1" smtClean="0"/>
              <a:t>ধাপ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0" y="1295400"/>
            <a:ext cx="8116229" cy="5486400"/>
          </a:xfrm>
          <a:prstGeom prst="rect">
            <a:avLst/>
          </a:prstGeom>
          <a:ln/>
          <a:effectLst>
            <a:glow rad="139700">
              <a:schemeClr val="accent5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0331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9248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           </a:t>
            </a:r>
            <a:r>
              <a:rPr lang="en-US" sz="7200" dirty="0" err="1" smtClean="0"/>
              <a:t>একক</a:t>
            </a:r>
            <a:r>
              <a:rPr lang="en-US" sz="7200" dirty="0" smtClean="0"/>
              <a:t> </a:t>
            </a:r>
            <a:r>
              <a:rPr lang="en-US" sz="7200" dirty="0" err="1" smtClean="0"/>
              <a:t>কাজ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866888" cy="4800600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শ্রেণী</a:t>
            </a:r>
            <a:r>
              <a:rPr lang="en-US" dirty="0" smtClean="0"/>
              <a:t> </a:t>
            </a:r>
            <a:r>
              <a:rPr lang="en-US" dirty="0" err="1" smtClean="0"/>
              <a:t>বিন্যাসের</a:t>
            </a:r>
            <a:r>
              <a:rPr lang="en-US" dirty="0" smtClean="0"/>
              <a:t> </a:t>
            </a:r>
            <a:r>
              <a:rPr lang="en-US" dirty="0" err="1" smtClean="0"/>
              <a:t>ধাপসমূহ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r>
              <a:rPr lang="en-US" dirty="0" smtClean="0"/>
              <a:t>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4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848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/>
              <a:t>মূল্যায়ন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866888" cy="48768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১. </a:t>
            </a:r>
            <a:r>
              <a:rPr lang="en-US" dirty="0" err="1" smtClean="0"/>
              <a:t>শ্রেণীবিন্যাস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?</a:t>
            </a:r>
          </a:p>
          <a:p>
            <a:pPr marL="82296" indent="0">
              <a:buNone/>
            </a:pPr>
            <a:r>
              <a:rPr lang="en-US" dirty="0" smtClean="0"/>
              <a:t>২. </a:t>
            </a:r>
            <a:r>
              <a:rPr lang="en-US" dirty="0" err="1" smtClean="0"/>
              <a:t>জীবজগতে</a:t>
            </a:r>
            <a:r>
              <a:rPr lang="en-US" dirty="0" smtClean="0"/>
              <a:t> </a:t>
            </a:r>
            <a:r>
              <a:rPr lang="en-US" dirty="0" err="1" smtClean="0"/>
              <a:t>কতটি</a:t>
            </a:r>
            <a:r>
              <a:rPr lang="en-US" dirty="0" smtClean="0"/>
              <a:t> </a:t>
            </a:r>
            <a:r>
              <a:rPr lang="en-US" dirty="0" err="1" smtClean="0"/>
              <a:t>রাজ্য</a:t>
            </a:r>
            <a:r>
              <a:rPr lang="en-US" dirty="0" smtClean="0"/>
              <a:t> </a:t>
            </a:r>
            <a:r>
              <a:rPr lang="en-US" dirty="0" err="1" smtClean="0"/>
              <a:t>আছে</a:t>
            </a:r>
            <a:r>
              <a:rPr lang="en-US" dirty="0" smtClean="0"/>
              <a:t> ?</a:t>
            </a:r>
          </a:p>
          <a:p>
            <a:pPr marL="82296" indent="0">
              <a:buNone/>
            </a:pPr>
            <a:r>
              <a:rPr lang="en-US" dirty="0" smtClean="0"/>
              <a:t>৩. </a:t>
            </a:r>
            <a:r>
              <a:rPr lang="en-US" dirty="0" err="1" smtClean="0"/>
              <a:t>মনেরা</a:t>
            </a:r>
            <a:r>
              <a:rPr lang="en-US" dirty="0" smtClean="0"/>
              <a:t> </a:t>
            </a:r>
            <a:r>
              <a:rPr lang="en-US" dirty="0" err="1" smtClean="0"/>
              <a:t>জগতের</a:t>
            </a:r>
            <a:r>
              <a:rPr lang="en-US" dirty="0" smtClean="0"/>
              <a:t> </a:t>
            </a:r>
            <a:r>
              <a:rPr lang="en-US" dirty="0" err="1" smtClean="0"/>
              <a:t>বৈশিষ্ট</a:t>
            </a:r>
            <a:r>
              <a:rPr lang="en-US" dirty="0" smtClean="0"/>
              <a:t> </a:t>
            </a:r>
            <a:r>
              <a:rPr lang="en-US" dirty="0" err="1" smtClean="0"/>
              <a:t>বল</a:t>
            </a:r>
            <a:r>
              <a:rPr lang="en-US" dirty="0" smtClean="0"/>
              <a:t> ?</a:t>
            </a:r>
          </a:p>
          <a:p>
            <a:pPr marL="82296" indent="0">
              <a:buNone/>
            </a:pPr>
            <a:r>
              <a:rPr lang="en-US" dirty="0" smtClean="0"/>
              <a:t>৪. </a:t>
            </a:r>
            <a:r>
              <a:rPr lang="en-US" dirty="0" err="1" smtClean="0"/>
              <a:t>ক্যারোলাস</a:t>
            </a:r>
            <a:r>
              <a:rPr lang="en-US" dirty="0" smtClean="0"/>
              <a:t> </a:t>
            </a:r>
            <a:r>
              <a:rPr lang="en-US" dirty="0" err="1" smtClean="0"/>
              <a:t>লিনিয়াস</a:t>
            </a:r>
            <a:r>
              <a:rPr lang="en-US" dirty="0" smtClean="0"/>
              <a:t> </a:t>
            </a:r>
            <a:r>
              <a:rPr lang="en-US" dirty="0" err="1" smtClean="0"/>
              <a:t>কে</a:t>
            </a:r>
            <a:r>
              <a:rPr lang="en-US" dirty="0" smtClean="0"/>
              <a:t> </a:t>
            </a:r>
            <a:r>
              <a:rPr lang="en-US" dirty="0" err="1" smtClean="0"/>
              <a:t>ছিলেন</a:t>
            </a:r>
            <a:r>
              <a:rPr lang="en-US" dirty="0" smtClean="0"/>
              <a:t> ?</a:t>
            </a:r>
          </a:p>
          <a:p>
            <a:pPr marL="82296" indent="0">
              <a:buNone/>
            </a:pPr>
            <a:r>
              <a:rPr lang="en-US" dirty="0" smtClean="0"/>
              <a:t>৫. </a:t>
            </a:r>
            <a:r>
              <a:rPr lang="en-US" dirty="0" err="1" smtClean="0"/>
              <a:t>অ্যানাইসোগ্যামাস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?</a:t>
            </a:r>
          </a:p>
          <a:p>
            <a:pPr marL="82296" indent="0">
              <a:buNone/>
            </a:pPr>
            <a:r>
              <a:rPr lang="en-US" dirty="0" smtClean="0"/>
              <a:t>৬. </a:t>
            </a:r>
            <a:r>
              <a:rPr lang="en-US" dirty="0" err="1" smtClean="0"/>
              <a:t>দ্বিপদনাম</a:t>
            </a:r>
            <a:r>
              <a:rPr lang="en-US" dirty="0" smtClean="0"/>
              <a:t> </a:t>
            </a:r>
            <a:r>
              <a:rPr lang="en-US" dirty="0" err="1" smtClean="0"/>
              <a:t>করন</a:t>
            </a:r>
            <a:r>
              <a:rPr lang="en-US" dirty="0" smtClean="0"/>
              <a:t> </a:t>
            </a:r>
            <a:r>
              <a:rPr lang="en-US" dirty="0" err="1" smtClean="0"/>
              <a:t>লেখার</a:t>
            </a:r>
            <a:r>
              <a:rPr lang="en-US" dirty="0" smtClean="0"/>
              <a:t> ৩টি </a:t>
            </a:r>
            <a:r>
              <a:rPr lang="en-US" dirty="0" err="1" smtClean="0"/>
              <a:t>নিয়ম</a:t>
            </a:r>
            <a:r>
              <a:rPr lang="en-US" dirty="0" smtClean="0"/>
              <a:t> </a:t>
            </a:r>
            <a:r>
              <a:rPr lang="en-US" dirty="0" err="1" smtClean="0"/>
              <a:t>বল</a:t>
            </a:r>
            <a:r>
              <a:rPr lang="en-US" dirty="0" smtClean="0"/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4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001000" cy="1417638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        </a:t>
            </a:r>
            <a:r>
              <a:rPr lang="en-US" sz="6600" dirty="0" err="1" smtClean="0"/>
              <a:t>বাড়ীর</a:t>
            </a:r>
            <a:r>
              <a:rPr lang="en-US" sz="6600" dirty="0" smtClean="0"/>
              <a:t> </a:t>
            </a:r>
            <a:r>
              <a:rPr lang="en-US" sz="6600" dirty="0" err="1" smtClean="0"/>
              <a:t>কাজ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8001000" cy="4800600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r>
              <a:rPr lang="en-US" dirty="0" err="1" smtClean="0"/>
              <a:t>প্রত্যেক</a:t>
            </a:r>
            <a:r>
              <a:rPr lang="en-US" dirty="0" smtClean="0"/>
              <a:t> </a:t>
            </a:r>
            <a:r>
              <a:rPr lang="en-US" dirty="0" err="1" smtClean="0"/>
              <a:t>রাজ্যের</a:t>
            </a:r>
            <a:r>
              <a:rPr lang="en-US" dirty="0" smtClean="0"/>
              <a:t> </a:t>
            </a:r>
            <a:r>
              <a:rPr lang="en-US" dirty="0" err="1" smtClean="0"/>
              <a:t>সনাক্তকারী</a:t>
            </a:r>
            <a:r>
              <a:rPr lang="en-US" dirty="0" smtClean="0"/>
              <a:t> </a:t>
            </a:r>
            <a:r>
              <a:rPr lang="en-US" dirty="0" err="1" smtClean="0"/>
              <a:t>বৈশিষ্ট</a:t>
            </a:r>
            <a:r>
              <a:rPr lang="en-US" dirty="0" smtClean="0"/>
              <a:t>, </a:t>
            </a:r>
            <a:r>
              <a:rPr lang="en-US" dirty="0" err="1" smtClean="0"/>
              <a:t>উদাহরন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endParaRPr lang="en-US" dirty="0" smtClean="0"/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709506"/>
              </p:ext>
            </p:extLst>
          </p:nvPr>
        </p:nvGraphicFramePr>
        <p:xfrm>
          <a:off x="1371600" y="2895600"/>
          <a:ext cx="7620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ক্রমিক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নং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dirty="0" smtClean="0"/>
                        <a:t>সনাক্তকারী বৈশিষ্ট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উদাহরণ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বৈজ্ঞানিক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নাম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82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152400"/>
            <a:ext cx="8107680" cy="1265238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           </a:t>
            </a:r>
            <a:r>
              <a:rPr lang="en-US" sz="8000" dirty="0" err="1" smtClean="0"/>
              <a:t>ধন্যবাদ</a:t>
            </a:r>
            <a:endParaRPr lang="en-US" sz="8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1"/>
            <a:ext cx="8001000" cy="4043362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5410200" y="5562600"/>
            <a:ext cx="369009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আবার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হবে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987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866888" cy="838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600" dirty="0" err="1" smtClean="0"/>
              <a:t>পরিচিতি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4038600"/>
            <a:ext cx="3950208" cy="2819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4000" dirty="0" err="1" smtClean="0"/>
              <a:t>মো</a:t>
            </a:r>
            <a:r>
              <a:rPr lang="en-US" sz="4000" dirty="0" smtClean="0"/>
              <a:t> : </a:t>
            </a:r>
            <a:r>
              <a:rPr lang="en-US" sz="4000" dirty="0" err="1" smtClean="0"/>
              <a:t>আবুল</a:t>
            </a:r>
            <a:r>
              <a:rPr lang="en-US" sz="4000" dirty="0" smtClean="0"/>
              <a:t> </a:t>
            </a:r>
            <a:r>
              <a:rPr lang="en-US" sz="4000" dirty="0" err="1" smtClean="0"/>
              <a:t>হোসেন</a:t>
            </a:r>
            <a:endParaRPr lang="en-US" sz="4000" dirty="0" smtClean="0"/>
          </a:p>
          <a:p>
            <a:pPr marL="82296" indent="0">
              <a:buNone/>
            </a:pPr>
            <a:r>
              <a:rPr lang="en-US" sz="4000" dirty="0" err="1" smtClean="0"/>
              <a:t>গাবতলী</a:t>
            </a:r>
            <a:r>
              <a:rPr lang="en-US" sz="4000" dirty="0" smtClean="0"/>
              <a:t> </a:t>
            </a:r>
            <a:r>
              <a:rPr lang="en-US" sz="4000" dirty="0" err="1" smtClean="0"/>
              <a:t>উচ্চ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বিদ্যালয়</a:t>
            </a:r>
            <a:endParaRPr lang="en-US" sz="4000" dirty="0" smtClean="0"/>
          </a:p>
          <a:p>
            <a:pPr marL="82296" indent="0">
              <a:buNone/>
            </a:pPr>
            <a:r>
              <a:rPr lang="en-US" sz="4000" dirty="0" err="1" smtClean="0"/>
              <a:t>মুক্তাগাছা</a:t>
            </a:r>
            <a:r>
              <a:rPr lang="en-US" sz="4000" dirty="0" smtClean="0"/>
              <a:t> , </a:t>
            </a:r>
            <a:r>
              <a:rPr lang="en-US" sz="4000" dirty="0" err="1" smtClean="0"/>
              <a:t>ময়মনসিংহ</a:t>
            </a:r>
            <a:r>
              <a:rPr lang="en-US" sz="4000" dirty="0" smtClean="0"/>
              <a:t>।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524000"/>
            <a:ext cx="3657600" cy="2590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/>
              <a:t>শ্রেণী</a:t>
            </a:r>
            <a:r>
              <a:rPr lang="en-US" sz="3600" dirty="0" smtClean="0"/>
              <a:t> ৯ম</a:t>
            </a:r>
          </a:p>
          <a:p>
            <a:r>
              <a:rPr lang="en-US" sz="3600" dirty="0" err="1" smtClean="0"/>
              <a:t>বিষয়</a:t>
            </a:r>
            <a:r>
              <a:rPr lang="en-US" sz="3600" dirty="0" smtClean="0"/>
              <a:t> : </a:t>
            </a:r>
            <a:r>
              <a:rPr lang="en-US" sz="3600" dirty="0" err="1" smtClean="0"/>
              <a:t>জীব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বিজ্ঞান</a:t>
            </a:r>
            <a:endParaRPr lang="en-US" sz="3600" dirty="0" smtClean="0"/>
          </a:p>
          <a:p>
            <a:r>
              <a:rPr lang="en-US" sz="3600" dirty="0" err="1" smtClean="0"/>
              <a:t>অধ্যায়</a:t>
            </a:r>
            <a:r>
              <a:rPr lang="en-US" sz="3600" dirty="0" smtClean="0"/>
              <a:t> : ১ম</a:t>
            </a:r>
          </a:p>
          <a:p>
            <a:r>
              <a:rPr lang="en-US" sz="3600" dirty="0" err="1" smtClean="0"/>
              <a:t>পাঠ</a:t>
            </a:r>
            <a:r>
              <a:rPr lang="en-US" sz="3600" dirty="0" smtClean="0"/>
              <a:t> : </a:t>
            </a:r>
            <a:r>
              <a:rPr lang="en-US" sz="3600" dirty="0" err="1" smtClean="0"/>
              <a:t>জীবন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4169664" cy="289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093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8077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94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866888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               </a:t>
            </a:r>
            <a:r>
              <a:rPr lang="en-US" dirty="0" err="1" smtClean="0"/>
              <a:t>শ্রেণীবিন্যাস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13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866888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as-IN" dirty="0"/>
              <a:t>এই পাঠ শেষে শিক্ষাথীরা………..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866888" cy="4800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82296" indent="0">
              <a:buNone/>
            </a:pPr>
            <a:r>
              <a:rPr lang="en-US" dirty="0" smtClean="0"/>
              <a:t>১.শ্রেণী </a:t>
            </a:r>
            <a:r>
              <a:rPr lang="en-US" dirty="0" err="1" smtClean="0"/>
              <a:t>বিন্যাসের</a:t>
            </a:r>
            <a:r>
              <a:rPr lang="en-US" dirty="0" smtClean="0"/>
              <a:t> </a:t>
            </a:r>
            <a:r>
              <a:rPr lang="en-US" dirty="0" err="1" smtClean="0"/>
              <a:t>সঙ্গা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pPr marL="82296" indent="0">
              <a:buNone/>
            </a:pPr>
            <a:r>
              <a:rPr lang="en-US" dirty="0" smtClean="0"/>
              <a:t>২. </a:t>
            </a:r>
            <a:r>
              <a:rPr lang="en-US" dirty="0" err="1" smtClean="0"/>
              <a:t>প্রাণী</a:t>
            </a:r>
            <a:r>
              <a:rPr lang="en-US" dirty="0" smtClean="0"/>
              <a:t> </a:t>
            </a:r>
            <a:r>
              <a:rPr lang="en-US" dirty="0" err="1" smtClean="0"/>
              <a:t>জগতের</a:t>
            </a:r>
            <a:r>
              <a:rPr lang="en-US" dirty="0" smtClean="0"/>
              <a:t> </a:t>
            </a:r>
            <a:r>
              <a:rPr lang="en-US" dirty="0" err="1" smtClean="0"/>
              <a:t>শ্রেণী</a:t>
            </a:r>
            <a:r>
              <a:rPr lang="en-US" dirty="0" smtClean="0"/>
              <a:t> </a:t>
            </a:r>
            <a:r>
              <a:rPr lang="en-US" dirty="0" err="1" smtClean="0"/>
              <a:t>বিন্যাস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pPr marL="82296" indent="0">
              <a:buNone/>
            </a:pPr>
            <a:r>
              <a:rPr lang="en-US" dirty="0" smtClean="0"/>
              <a:t>৩. </a:t>
            </a:r>
            <a:r>
              <a:rPr lang="as-IN" dirty="0"/>
              <a:t>প্রাণী জগতের </a:t>
            </a:r>
            <a:r>
              <a:rPr lang="en-US" dirty="0" err="1" smtClean="0"/>
              <a:t>প্রত্যেক</a:t>
            </a:r>
            <a:r>
              <a:rPr lang="en-US" dirty="0" smtClean="0"/>
              <a:t> </a:t>
            </a:r>
            <a:r>
              <a:rPr lang="en-US" dirty="0" err="1" smtClean="0"/>
              <a:t>রাজ্যের</a:t>
            </a:r>
            <a:r>
              <a:rPr lang="en-US" dirty="0" smtClean="0"/>
              <a:t> </a:t>
            </a:r>
            <a:r>
              <a:rPr lang="en-US" dirty="0" err="1" smtClean="0"/>
              <a:t>বৈশিষ্ট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pPr marL="82296" indent="0">
              <a:buNone/>
            </a:pPr>
            <a:r>
              <a:rPr lang="en-US" dirty="0" smtClean="0"/>
              <a:t>৪. </a:t>
            </a:r>
            <a:r>
              <a:rPr lang="en-US" dirty="0" err="1" smtClean="0"/>
              <a:t>শ্রেনী</a:t>
            </a:r>
            <a:r>
              <a:rPr lang="en-US" dirty="0" smtClean="0"/>
              <a:t> </a:t>
            </a:r>
            <a:r>
              <a:rPr lang="en-US" dirty="0" err="1" smtClean="0"/>
              <a:t>বিন্যাসের</a:t>
            </a:r>
            <a:r>
              <a:rPr lang="en-US" dirty="0" smtClean="0"/>
              <a:t> </a:t>
            </a:r>
            <a:r>
              <a:rPr lang="en-US" dirty="0" err="1" smtClean="0"/>
              <a:t>ধাপসমূহ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pPr marL="82296" indent="0">
              <a:buNone/>
            </a:pPr>
            <a:r>
              <a:rPr lang="en-US" dirty="0" smtClean="0"/>
              <a:t>৫.দ্বিপদ </a:t>
            </a:r>
            <a:r>
              <a:rPr lang="en-US" dirty="0" err="1" smtClean="0"/>
              <a:t>নামকরনের</a:t>
            </a:r>
            <a:r>
              <a:rPr lang="en-US" dirty="0" smtClean="0"/>
              <a:t> </a:t>
            </a:r>
            <a:r>
              <a:rPr lang="en-US" dirty="0" err="1" smtClean="0"/>
              <a:t>পদ্ধতি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নামকরণ</a:t>
            </a:r>
            <a:r>
              <a:rPr lang="en-US" dirty="0" smtClean="0"/>
              <a:t> </a:t>
            </a:r>
            <a:r>
              <a:rPr lang="en-US" dirty="0" err="1" smtClean="0"/>
              <a:t>লেখার</a:t>
            </a:r>
            <a:r>
              <a:rPr lang="en-US" dirty="0" smtClean="0"/>
              <a:t> </a:t>
            </a:r>
            <a:r>
              <a:rPr lang="en-US" dirty="0" err="1" smtClean="0"/>
              <a:t>নিয়ম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9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81534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66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জীব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জগতের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শ্রেণী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বিন্যাস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866888" cy="5410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ক্যারোলাস</a:t>
            </a:r>
            <a:r>
              <a:rPr lang="en-US" dirty="0" smtClean="0"/>
              <a:t> </a:t>
            </a:r>
            <a:r>
              <a:rPr lang="en-US" dirty="0" err="1" smtClean="0"/>
              <a:t>লিনিয়স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পর</a:t>
            </a:r>
            <a:r>
              <a:rPr lang="en-US" dirty="0" smtClean="0"/>
              <a:t> </a:t>
            </a:r>
            <a:r>
              <a:rPr lang="en-US" dirty="0" err="1" smtClean="0"/>
              <a:t>বিজ্ঞানী</a:t>
            </a:r>
            <a:r>
              <a:rPr lang="en-US" dirty="0" smtClean="0"/>
              <a:t> </a:t>
            </a:r>
            <a:r>
              <a:rPr lang="en-US" dirty="0" err="1" smtClean="0"/>
              <a:t>মারগুলিস</a:t>
            </a:r>
            <a:r>
              <a:rPr lang="en-US" dirty="0" smtClean="0"/>
              <a:t> ১৯৭৪ </a:t>
            </a:r>
            <a:r>
              <a:rPr lang="en-US" dirty="0" err="1" smtClean="0"/>
              <a:t>সালে</a:t>
            </a:r>
            <a:r>
              <a:rPr lang="en-US" dirty="0" smtClean="0"/>
              <a:t> Whittaker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শ্রেণীবিন্যাসের</a:t>
            </a:r>
            <a:r>
              <a:rPr lang="en-US" dirty="0" smtClean="0"/>
              <a:t> </a:t>
            </a:r>
            <a:r>
              <a:rPr lang="en-US" dirty="0" err="1" smtClean="0"/>
              <a:t>পরিবতিত</a:t>
            </a:r>
            <a:r>
              <a:rPr lang="en-US" dirty="0" smtClean="0"/>
              <a:t> </a:t>
            </a:r>
            <a:r>
              <a:rPr lang="en-US" dirty="0" err="1" smtClean="0"/>
              <a:t>ওবিস্তারিত</a:t>
            </a:r>
            <a:r>
              <a:rPr lang="en-US" dirty="0" smtClean="0"/>
              <a:t> </a:t>
            </a:r>
            <a:r>
              <a:rPr lang="en-US" dirty="0" err="1" smtClean="0"/>
              <a:t>রুপ</a:t>
            </a:r>
            <a:r>
              <a:rPr lang="en-US" dirty="0" smtClean="0"/>
              <a:t> </a:t>
            </a:r>
            <a:r>
              <a:rPr lang="en-US" dirty="0" err="1" smtClean="0"/>
              <a:t>দেন।তিনি</a:t>
            </a:r>
            <a:r>
              <a:rPr lang="en-US" dirty="0" smtClean="0"/>
              <a:t> </a:t>
            </a:r>
            <a:r>
              <a:rPr lang="en-US" dirty="0" err="1" smtClean="0"/>
              <a:t>জীবজগকে</a:t>
            </a:r>
            <a:r>
              <a:rPr lang="en-US" dirty="0" smtClean="0"/>
              <a:t> </a:t>
            </a:r>
            <a:r>
              <a:rPr lang="en-US" dirty="0" err="1" smtClean="0"/>
              <a:t>দুটি</a:t>
            </a:r>
            <a:r>
              <a:rPr lang="en-US" dirty="0" smtClean="0"/>
              <a:t> </a:t>
            </a:r>
            <a:r>
              <a:rPr lang="en-US" dirty="0" err="1" smtClean="0"/>
              <a:t>সুপার</a:t>
            </a:r>
            <a:r>
              <a:rPr lang="en-US" dirty="0" smtClean="0"/>
              <a:t> </a:t>
            </a:r>
            <a:r>
              <a:rPr lang="en-US" dirty="0" err="1" smtClean="0"/>
              <a:t>কিংডমে</a:t>
            </a:r>
            <a:r>
              <a:rPr lang="en-US" dirty="0" smtClean="0"/>
              <a:t> </a:t>
            </a:r>
            <a:r>
              <a:rPr lang="en-US" dirty="0" err="1" smtClean="0"/>
              <a:t>ভাগ</a:t>
            </a:r>
            <a:r>
              <a:rPr lang="en-US" dirty="0" smtClean="0"/>
              <a:t> </a:t>
            </a:r>
            <a:r>
              <a:rPr lang="en-US" dirty="0" err="1" smtClean="0"/>
              <a:t>করেন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৫টি </a:t>
            </a:r>
            <a:r>
              <a:rPr lang="en-US" dirty="0" err="1" smtClean="0"/>
              <a:t>জগতকে</a:t>
            </a:r>
            <a:r>
              <a:rPr lang="en-US" dirty="0" smtClean="0"/>
              <a:t> </a:t>
            </a:r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দুটি</a:t>
            </a:r>
            <a:r>
              <a:rPr lang="en-US" dirty="0" smtClean="0"/>
              <a:t> </a:t>
            </a:r>
            <a:r>
              <a:rPr lang="en-US" dirty="0" err="1" smtClean="0"/>
              <a:t>সুপার</a:t>
            </a:r>
            <a:r>
              <a:rPr lang="en-US" dirty="0" smtClean="0"/>
              <a:t> </a:t>
            </a:r>
            <a:r>
              <a:rPr lang="en-US" dirty="0" err="1" smtClean="0"/>
              <a:t>কিংডমের</a:t>
            </a:r>
            <a:r>
              <a:rPr lang="en-US" dirty="0" smtClean="0"/>
              <a:t> </a:t>
            </a:r>
            <a:r>
              <a:rPr lang="en-US" dirty="0" err="1" smtClean="0"/>
              <a:t>আওতাভুক্ত</a:t>
            </a:r>
            <a:r>
              <a:rPr lang="en-US" dirty="0" smtClean="0"/>
              <a:t> </a:t>
            </a:r>
            <a:r>
              <a:rPr lang="en-US" dirty="0" err="1" smtClean="0"/>
              <a:t>করেন</a:t>
            </a:r>
            <a:r>
              <a:rPr lang="en-US" dirty="0" smtClean="0"/>
              <a:t>।</a:t>
            </a:r>
          </a:p>
          <a:p>
            <a:pPr marL="82296" indent="0">
              <a:buNone/>
            </a:pPr>
            <a:r>
              <a:rPr lang="en-US" dirty="0" smtClean="0"/>
              <a:t>                     </a:t>
            </a:r>
            <a:r>
              <a:rPr lang="en-US" dirty="0" smtClean="0"/>
              <a:t>   </a:t>
            </a:r>
            <a:r>
              <a:rPr lang="as-IN" dirty="0" smtClean="0">
                <a:solidFill>
                  <a:srgbClr val="FF0000"/>
                </a:solidFill>
              </a:rPr>
              <a:t>জীব </a:t>
            </a:r>
            <a:r>
              <a:rPr lang="as-IN" dirty="0" smtClean="0">
                <a:solidFill>
                  <a:srgbClr val="FF0000"/>
                </a:solidFill>
              </a:rPr>
              <a:t>জগত</a:t>
            </a:r>
            <a:endParaRPr lang="en-US" dirty="0" smtClean="0">
              <a:solidFill>
                <a:srgbClr val="FF0000"/>
              </a:solidFill>
            </a:endParaRPr>
          </a:p>
          <a:p>
            <a:pPr marL="82296" indent="0">
              <a:buNone/>
            </a:pPr>
            <a:r>
              <a:rPr lang="as-IN" dirty="0" smtClean="0"/>
              <a:t>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48200" y="3733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57600" y="4343400"/>
            <a:ext cx="22098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838825" y="4343400"/>
            <a:ext cx="0" cy="495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657600" y="4343400"/>
            <a:ext cx="0" cy="504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00200" y="4876800"/>
            <a:ext cx="2743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   </a:t>
            </a:r>
            <a:r>
              <a:rPr lang="en-US" sz="3200" dirty="0" err="1" smtClean="0"/>
              <a:t>সুপার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কিংডম</a:t>
            </a:r>
            <a:r>
              <a:rPr lang="en-US" sz="3200" dirty="0" smtClean="0"/>
              <a:t> - ১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5181600" y="4800600"/>
            <a:ext cx="2590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    </a:t>
            </a:r>
            <a:r>
              <a:rPr lang="en-US" sz="2800" dirty="0" err="1" smtClean="0"/>
              <a:t>সুপার</a:t>
            </a:r>
            <a:r>
              <a:rPr lang="en-US" sz="2800" dirty="0" smtClean="0"/>
              <a:t> কিংডম-২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205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162"/>
            <a:ext cx="7943088" cy="14938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সুপার</a:t>
            </a:r>
            <a:r>
              <a:rPr lang="en-US" dirty="0" smtClean="0"/>
              <a:t> </a:t>
            </a:r>
            <a:r>
              <a:rPr lang="en-US" dirty="0" err="1" smtClean="0"/>
              <a:t>কিংডম</a:t>
            </a:r>
            <a:r>
              <a:rPr lang="en-US" dirty="0" smtClean="0"/>
              <a:t>- ১ (</a:t>
            </a:r>
            <a:r>
              <a:rPr lang="en-US" dirty="0" err="1" smtClean="0"/>
              <a:t>প্র্রোক্যারিওটা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8077200" cy="4648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r>
              <a:rPr lang="en-US" dirty="0" err="1" smtClean="0"/>
              <a:t>সাধারণ</a:t>
            </a:r>
            <a:r>
              <a:rPr lang="en-US" dirty="0" smtClean="0"/>
              <a:t> </a:t>
            </a:r>
            <a:r>
              <a:rPr lang="en-US" dirty="0" err="1" smtClean="0"/>
              <a:t>বৈশিষ্ট</a:t>
            </a:r>
            <a:r>
              <a:rPr lang="en-US" dirty="0" smtClean="0"/>
              <a:t>:  </a:t>
            </a:r>
          </a:p>
          <a:p>
            <a:pPr marL="82296" indent="0">
              <a:buNone/>
            </a:pPr>
            <a:r>
              <a:rPr lang="en-US" dirty="0" smtClean="0"/>
              <a:t>১. </a:t>
            </a:r>
            <a:r>
              <a:rPr lang="en-US" dirty="0" err="1" smtClean="0"/>
              <a:t>এরা</a:t>
            </a:r>
            <a:r>
              <a:rPr lang="en-US" dirty="0" smtClean="0"/>
              <a:t> </a:t>
            </a:r>
            <a:r>
              <a:rPr lang="en-US" dirty="0" err="1" smtClean="0"/>
              <a:t>আদিকোষ</a:t>
            </a:r>
            <a:r>
              <a:rPr lang="en-US" dirty="0" smtClean="0"/>
              <a:t> </a:t>
            </a:r>
            <a:r>
              <a:rPr lang="en-US" dirty="0" err="1" smtClean="0"/>
              <a:t>বিশিষ্ট</a:t>
            </a:r>
            <a:r>
              <a:rPr lang="en-US" dirty="0" smtClean="0"/>
              <a:t> </a:t>
            </a:r>
            <a:r>
              <a:rPr lang="en-US" dirty="0" err="1" smtClean="0"/>
              <a:t>এককোষী</a:t>
            </a: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২. </a:t>
            </a:r>
            <a:r>
              <a:rPr lang="en-US" dirty="0" err="1" smtClean="0"/>
              <a:t>আণুবিক্ষণিক</a:t>
            </a:r>
            <a:r>
              <a:rPr lang="en-US" dirty="0" smtClean="0"/>
              <a:t> </a:t>
            </a:r>
            <a:r>
              <a:rPr lang="en-US" dirty="0" err="1" smtClean="0"/>
              <a:t>জীব</a:t>
            </a:r>
            <a:r>
              <a:rPr lang="en-US" dirty="0" smtClean="0"/>
              <a:t>।</a:t>
            </a:r>
          </a:p>
          <a:p>
            <a:pPr marL="82296" indent="0">
              <a:buNone/>
            </a:pPr>
            <a:r>
              <a:rPr lang="en-US" dirty="0" err="1" smtClean="0"/>
              <a:t>সুপার</a:t>
            </a:r>
            <a:r>
              <a:rPr lang="en-US" dirty="0" smtClean="0"/>
              <a:t> </a:t>
            </a:r>
            <a:r>
              <a:rPr lang="en-US" dirty="0" err="1" smtClean="0"/>
              <a:t>কিংডমের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মাত্র</a:t>
            </a:r>
            <a:r>
              <a:rPr lang="en-US" dirty="0" smtClean="0"/>
              <a:t> </a:t>
            </a:r>
            <a:r>
              <a:rPr lang="en-US" dirty="0" err="1" smtClean="0"/>
              <a:t>রাজ্য</a:t>
            </a:r>
            <a:r>
              <a:rPr lang="en-US" dirty="0" smtClean="0"/>
              <a:t> (</a:t>
            </a:r>
            <a:r>
              <a:rPr lang="en-US" dirty="0" err="1" smtClean="0"/>
              <a:t>মনেরা</a:t>
            </a:r>
            <a:r>
              <a:rPr lang="en-US" dirty="0" smtClean="0"/>
              <a:t>)</a:t>
            </a:r>
          </a:p>
          <a:p>
            <a:pPr marL="82296" indent="0">
              <a:buNone/>
            </a:pPr>
            <a:r>
              <a:rPr lang="en-US" dirty="0" err="1" smtClean="0"/>
              <a:t>যেমন</a:t>
            </a:r>
            <a:r>
              <a:rPr lang="en-US" dirty="0" smtClean="0"/>
              <a:t> , </a:t>
            </a:r>
            <a:r>
              <a:rPr lang="en-US" dirty="0" err="1" smtClean="0"/>
              <a:t>ব্যাকটেরিয়া</a:t>
            </a:r>
            <a:r>
              <a:rPr lang="en-US" dirty="0" smtClean="0"/>
              <a:t>,  </a:t>
            </a:r>
            <a:r>
              <a:rPr lang="en-US" dirty="0" err="1" smtClean="0"/>
              <a:t>নীলাভ</a:t>
            </a:r>
            <a:r>
              <a:rPr lang="en-US" dirty="0" smtClean="0"/>
              <a:t> </a:t>
            </a:r>
            <a:r>
              <a:rPr lang="en-US" dirty="0" err="1" smtClean="0"/>
              <a:t>সবুজ</a:t>
            </a:r>
            <a:r>
              <a:rPr lang="en-US" dirty="0" smtClean="0"/>
              <a:t> </a:t>
            </a:r>
            <a:r>
              <a:rPr lang="en-US" dirty="0" err="1" smtClean="0"/>
              <a:t>শৈবাল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03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8153400" cy="1600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সুপার</a:t>
            </a:r>
            <a:r>
              <a:rPr lang="en-US" dirty="0" smtClean="0"/>
              <a:t> </a:t>
            </a:r>
            <a:r>
              <a:rPr lang="en-US" dirty="0" err="1" smtClean="0"/>
              <a:t>কিংডম</a:t>
            </a:r>
            <a:r>
              <a:rPr lang="en-US" dirty="0" smtClean="0"/>
              <a:t> -২ (</a:t>
            </a:r>
            <a:r>
              <a:rPr lang="en-US" dirty="0" err="1" smtClean="0"/>
              <a:t>ইউক্যারিওটা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676400"/>
            <a:ext cx="8153400" cy="5105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সাধারণ</a:t>
            </a:r>
            <a:r>
              <a:rPr lang="en-US" dirty="0" smtClean="0"/>
              <a:t> </a:t>
            </a:r>
            <a:r>
              <a:rPr lang="en-US" dirty="0" err="1" smtClean="0"/>
              <a:t>বৈশিষ্ট</a:t>
            </a:r>
            <a:r>
              <a:rPr lang="en-US" dirty="0" smtClean="0"/>
              <a:t> : </a:t>
            </a:r>
          </a:p>
          <a:p>
            <a:r>
              <a:rPr lang="en-US" dirty="0"/>
              <a:t> </a:t>
            </a:r>
            <a:r>
              <a:rPr lang="en-US" dirty="0" smtClean="0"/>
              <a:t>     ১. </a:t>
            </a:r>
            <a:r>
              <a:rPr lang="en-US" dirty="0" err="1" smtClean="0"/>
              <a:t>এরা</a:t>
            </a:r>
            <a:r>
              <a:rPr lang="en-US" dirty="0" smtClean="0"/>
              <a:t> </a:t>
            </a:r>
            <a:r>
              <a:rPr lang="en-US" dirty="0" err="1" smtClean="0"/>
              <a:t>প্রকৃত</a:t>
            </a:r>
            <a:r>
              <a:rPr lang="en-US" dirty="0" smtClean="0"/>
              <a:t> </a:t>
            </a:r>
            <a:r>
              <a:rPr lang="en-US" dirty="0" err="1" smtClean="0"/>
              <a:t>কোষবিশিষ্ট</a:t>
            </a:r>
            <a:r>
              <a:rPr lang="en-US" dirty="0" smtClean="0"/>
              <a:t> </a:t>
            </a:r>
            <a:r>
              <a:rPr lang="en-US" dirty="0" err="1" smtClean="0"/>
              <a:t>এককোষী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বহুকোষী</a:t>
            </a:r>
            <a:r>
              <a:rPr lang="en-US" dirty="0" smtClean="0"/>
              <a:t>।</a:t>
            </a:r>
          </a:p>
          <a:p>
            <a:r>
              <a:rPr lang="en-US" dirty="0" smtClean="0"/>
              <a:t>      ২. </a:t>
            </a:r>
            <a:r>
              <a:rPr lang="en-US" dirty="0" err="1" smtClean="0"/>
              <a:t>এরা</a:t>
            </a:r>
            <a:r>
              <a:rPr lang="en-US" dirty="0" smtClean="0"/>
              <a:t> </a:t>
            </a:r>
            <a:r>
              <a:rPr lang="en-US" dirty="0" err="1" smtClean="0"/>
              <a:t>এককভাবে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কলোনী</a:t>
            </a:r>
            <a:r>
              <a:rPr lang="en-US" dirty="0" smtClean="0"/>
              <a:t> </a:t>
            </a:r>
            <a:r>
              <a:rPr lang="en-US" dirty="0" err="1" smtClean="0"/>
              <a:t>আকারে</a:t>
            </a:r>
            <a:r>
              <a:rPr lang="en-US" dirty="0" smtClean="0"/>
              <a:t> </a:t>
            </a:r>
            <a:r>
              <a:rPr lang="en-US" dirty="0" err="1" smtClean="0"/>
              <a:t>দলবদ্ধভাবে</a:t>
            </a:r>
            <a:r>
              <a:rPr lang="en-US" dirty="0" smtClean="0"/>
              <a:t>        </a:t>
            </a:r>
            <a:r>
              <a:rPr lang="en-US" dirty="0" err="1" smtClean="0"/>
              <a:t>বসবাস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।</a:t>
            </a:r>
          </a:p>
          <a:p>
            <a:r>
              <a:rPr lang="en-US" dirty="0" smtClean="0"/>
              <a:t>              </a:t>
            </a:r>
            <a:r>
              <a:rPr lang="en-US" dirty="0" err="1" smtClean="0">
                <a:solidFill>
                  <a:srgbClr val="FF0000"/>
                </a:solidFill>
              </a:rPr>
              <a:t>সুপার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কিংডমের</a:t>
            </a:r>
            <a:r>
              <a:rPr lang="en-US" dirty="0" smtClean="0">
                <a:solidFill>
                  <a:srgbClr val="FF0000"/>
                </a:solidFill>
              </a:rPr>
              <a:t> ৪টি </a:t>
            </a:r>
            <a:r>
              <a:rPr lang="en-US" dirty="0" err="1" smtClean="0">
                <a:solidFill>
                  <a:srgbClr val="FF0000"/>
                </a:solidFill>
              </a:rPr>
              <a:t>রাজ্য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ক.  রাজ্য-২ (</a:t>
            </a:r>
            <a:r>
              <a:rPr lang="en-US" dirty="0" err="1" smtClean="0"/>
              <a:t>প্রোটিস্টা</a:t>
            </a:r>
            <a:r>
              <a:rPr lang="en-US" dirty="0" smtClean="0"/>
              <a:t>)</a:t>
            </a:r>
          </a:p>
          <a:p>
            <a:r>
              <a:rPr lang="en-US" dirty="0" smtClean="0"/>
              <a:t>খ.  </a:t>
            </a:r>
            <a:r>
              <a:rPr lang="en-US" dirty="0" err="1" smtClean="0"/>
              <a:t>রাজ্য</a:t>
            </a:r>
            <a:r>
              <a:rPr lang="en-US" dirty="0" smtClean="0"/>
              <a:t> -৩ (</a:t>
            </a:r>
            <a:r>
              <a:rPr lang="en-US" dirty="0" err="1" smtClean="0"/>
              <a:t>ফানজাই</a:t>
            </a:r>
            <a:r>
              <a:rPr lang="en-US" dirty="0" smtClean="0"/>
              <a:t>)</a:t>
            </a:r>
          </a:p>
          <a:p>
            <a:r>
              <a:rPr lang="en-US" dirty="0" smtClean="0"/>
              <a:t>গ.  </a:t>
            </a:r>
            <a:r>
              <a:rPr lang="en-US" dirty="0" err="1" smtClean="0"/>
              <a:t>রাজ্য</a:t>
            </a:r>
            <a:r>
              <a:rPr lang="en-US" dirty="0" smtClean="0"/>
              <a:t> -৪ (</a:t>
            </a:r>
            <a:r>
              <a:rPr lang="en-US" dirty="0" err="1" smtClean="0"/>
              <a:t>প্লানটি</a:t>
            </a:r>
            <a:r>
              <a:rPr lang="en-US" dirty="0" smtClean="0"/>
              <a:t>)</a:t>
            </a:r>
          </a:p>
          <a:p>
            <a:r>
              <a:rPr lang="en-US" dirty="0" smtClean="0"/>
              <a:t>ঘ. </a:t>
            </a:r>
            <a:r>
              <a:rPr lang="en-US" dirty="0" err="1" smtClean="0"/>
              <a:t>রাজ্য</a:t>
            </a:r>
            <a:r>
              <a:rPr lang="en-US" dirty="0" smtClean="0"/>
              <a:t> – ৫ </a:t>
            </a:r>
            <a:r>
              <a:rPr lang="en-US" dirty="0" err="1" smtClean="0"/>
              <a:t>অ্যানিমেলিয়া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64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296</TotalTime>
  <Words>460</Words>
  <Application>Microsoft Office PowerPoint</Application>
  <PresentationFormat>On-screen Show (4:3)</PresentationFormat>
  <Paragraphs>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Gill Sans MT</vt:lpstr>
      <vt:lpstr>Verdana</vt:lpstr>
      <vt:lpstr>Vrinda</vt:lpstr>
      <vt:lpstr>Wingdings 2</vt:lpstr>
      <vt:lpstr>Solstice</vt:lpstr>
      <vt:lpstr>আসসালামু আলাইকুম</vt:lpstr>
      <vt:lpstr>পরিচিতি</vt:lpstr>
      <vt:lpstr>PowerPoint Presentation</vt:lpstr>
      <vt:lpstr>                শ্রেণীবিন্যাস</vt:lpstr>
      <vt:lpstr>এই পাঠ শেষে শিক্ষাথীরা………..</vt:lpstr>
      <vt:lpstr>PowerPoint Presentation</vt:lpstr>
      <vt:lpstr>জীব জগতের শ্রেণী বিন্যাস</vt:lpstr>
      <vt:lpstr>সুপার কিংডম- ১ (প্র্রোক্যারিওটা)</vt:lpstr>
      <vt:lpstr>সুপার কিংডম -২ (ইউক্যারিওটা)</vt:lpstr>
      <vt:lpstr>রাজ্য -২ প্রোটিস্টা</vt:lpstr>
      <vt:lpstr>রাজ্য -৩ ( ফানজাই )</vt:lpstr>
      <vt:lpstr>রাজ্য -৪ (প্লানটি )</vt:lpstr>
      <vt:lpstr>রাজ্য -৫ (অ্যানিমেলিয়া )</vt:lpstr>
      <vt:lpstr>শ্রেণীবিন্যাসের ধাপ</vt:lpstr>
      <vt:lpstr>           একক কাজ</vt:lpstr>
      <vt:lpstr>মূল্যায়ন</vt:lpstr>
      <vt:lpstr>         বাড়ীর কাজ</vt:lpstr>
      <vt:lpstr>           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আসসালামু আলাইকুম</dc:title>
  <dc:creator>Doel-1612i3</dc:creator>
  <cp:lastModifiedBy>3Q3CN72</cp:lastModifiedBy>
  <cp:revision>70</cp:revision>
  <dcterms:created xsi:type="dcterms:W3CDTF">2016-01-18T08:58:19Z</dcterms:created>
  <dcterms:modified xsi:type="dcterms:W3CDTF">2018-03-08T06:21:59Z</dcterms:modified>
</cp:coreProperties>
</file>